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5"/>
  </p:notesMasterIdLst>
  <p:sldIdLst>
    <p:sldId id="256" r:id="rId2"/>
    <p:sldId id="258" r:id="rId3"/>
    <p:sldId id="259" r:id="rId4"/>
    <p:sldId id="313" r:id="rId5"/>
    <p:sldId id="315" r:id="rId6"/>
    <p:sldId id="316" r:id="rId7"/>
    <p:sldId id="317" r:id="rId8"/>
    <p:sldId id="318" r:id="rId9"/>
    <p:sldId id="319" r:id="rId10"/>
    <p:sldId id="307" r:id="rId11"/>
    <p:sldId id="331" r:id="rId12"/>
    <p:sldId id="320" r:id="rId13"/>
    <p:sldId id="332" r:id="rId14"/>
    <p:sldId id="333" r:id="rId15"/>
    <p:sldId id="323" r:id="rId16"/>
    <p:sldId id="334" r:id="rId17"/>
    <p:sldId id="335" r:id="rId18"/>
    <p:sldId id="336" r:id="rId19"/>
    <p:sldId id="305" r:id="rId20"/>
    <p:sldId id="327" r:id="rId21"/>
    <p:sldId id="337" r:id="rId22"/>
    <p:sldId id="338" r:id="rId23"/>
    <p:sldId id="328" r:id="rId24"/>
    <p:sldId id="339" r:id="rId25"/>
    <p:sldId id="308" r:id="rId26"/>
    <p:sldId id="306" r:id="rId27"/>
    <p:sldId id="309" r:id="rId28"/>
    <p:sldId id="310" r:id="rId29"/>
    <p:sldId id="312" r:id="rId30"/>
    <p:sldId id="314" r:id="rId31"/>
    <p:sldId id="265" r:id="rId32"/>
    <p:sldId id="260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CD90A-1778-A402-AD3A-BBE4AB6ADAF0}" v="450" dt="2023-12-12T01:23:49.770"/>
    <p1510:client id="{597DF61A-2305-178F-8091-FD863B14BABB}" v="327" dt="2023-12-12T01:04:19.786"/>
    <p1510:client id="{A5EAE09F-560B-4F55-A764-542636A1A802}" v="57" dt="2023-12-12T01:29:24.160"/>
    <p1510:client id="{AE24E475-B84E-5447-B607-3C3FC81A006A}" v="1583" dt="2023-12-12T02:54:28.247"/>
    <p1510:client id="{C76E1E53-7350-8E73-D444-E27A39AF495F}" v="704" dt="2023-12-12T00:04:45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2"/>
    <p:restoredTop sz="94666"/>
  </p:normalViewPr>
  <p:slideViewPr>
    <p:cSldViewPr snapToGrid="0">
      <p:cViewPr varScale="1">
        <p:scale>
          <a:sx n="88" d="100"/>
          <a:sy n="88" d="100"/>
        </p:scale>
        <p:origin x="20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2D2E0-B9F5-6447-A592-4AC3687AC1FA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504B0-6377-A940-ADFB-EDCF9684A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9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8" name="Google Shape;16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3" name="Google Shape;360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4" name="Google Shape;18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3" name="Google Shape;2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3" name="Google Shape;2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24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3" name="Google Shape;2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03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1" name="Google Shape;2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12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1" name="Google Shape;2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67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4" name="Google Shape;23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0" name="Google Shape;2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50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" name="Google Shape;9;p50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50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50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50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13;p50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5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50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5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50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0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0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0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0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0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50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5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50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3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3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9pPr>
          </a:lstStyle>
          <a:p>
            <a:endParaRPr/>
          </a:p>
        </p:txBody>
      </p:sp>
      <p:sp>
        <p:nvSpPr>
          <p:cNvPr id="1263" name="Google Shape;1263;p73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64" name="Google Shape;1264;p73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 b="0" i="0" u="none" strike="noStrike" cap="non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 b="0" i="0" u="none" strike="noStrike" cap="non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 b="0" i="0" u="none" strike="noStrike" cap="non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 b="0" i="0" u="none" strike="noStrike" cap="non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867" b="0" i="0" u="none" strike="noStrike" cap="non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65" name="Google Shape;1265;p73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p73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7" name="Google Shape;1267;p73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8" name="Google Shape;1268;p73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69" name="Google Shape;1269;p73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270" name="Google Shape;1270;p7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73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277" name="Google Shape;1277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73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282" name="Google Shape;1282;p7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73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287" name="Google Shape;1287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73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294" name="Google Shape;1294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7" name="Google Shape;1297;p73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8" name="Google Shape;1298;p73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9" name="Google Shape;1299;p73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00" name="Google Shape;1300;p73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01" name="Google Shape;1301;p7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73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08" name="Google Shape;1308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73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13" name="Google Shape;1313;p7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73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73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73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73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73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73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p73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24" name="Google Shape;1324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73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28" name="Google Shape;1328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73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32" name="Google Shape;1332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34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77"/>
          <p:cNvSpPr txBox="1">
            <a:spLocks noGrp="1"/>
          </p:cNvSpPr>
          <p:nvPr>
            <p:ph type="title"/>
          </p:nvPr>
        </p:nvSpPr>
        <p:spPr>
          <a:xfrm>
            <a:off x="1194816" y="2718816"/>
            <a:ext cx="47548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400" name="Google Shape;1400;p77"/>
          <p:cNvSpPr txBox="1">
            <a:spLocks noGrp="1"/>
          </p:cNvSpPr>
          <p:nvPr>
            <p:ph type="body" idx="1"/>
          </p:nvPr>
        </p:nvSpPr>
        <p:spPr>
          <a:xfrm>
            <a:off x="6532200" y="1095800"/>
            <a:ext cx="4128000" cy="4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867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867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867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867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867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867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867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867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867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401" name="Google Shape;1401;p7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2" name="Google Shape;1402;p7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7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4" name="Google Shape;1404;p7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405" name="Google Shape;1405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7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412" name="Google Shape;1412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7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7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7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7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7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7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7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423" name="Google Shape;1423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7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427" name="Google Shape;1427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7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431" name="Google Shape;1431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7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5" name="Google Shape;1435;p7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36" name="Google Shape;1436;p7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437" name="Google Shape;1437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7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444" name="Google Shape;1444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7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449" name="Google Shape;1449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7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454" name="Google Shape;1454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7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458" name="Google Shape;145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2974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092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7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4" name="Google Shape;1464;p7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5" name="Google Shape;1465;p7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7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67" name="Google Shape;1467;p7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468" name="Google Shape;1468;p7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7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475" name="Google Shape;1475;p7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7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480" name="Google Shape;1480;p7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7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485" name="Google Shape;1485;p7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7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492" name="Google Shape;1492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7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7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7" name="Google Shape;1497;p7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98" name="Google Shape;1498;p7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499" name="Google Shape;1499;p7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7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506" name="Google Shape;1506;p7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511" name="Google Shape;1511;p7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7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7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7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7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7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7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7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522" name="Google Shape;1522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7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526" name="Google Shape;1526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7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530" name="Google Shape;1530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694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80"/>
          <p:cNvGrpSpPr/>
          <p:nvPr/>
        </p:nvGrpSpPr>
        <p:grpSpPr>
          <a:xfrm>
            <a:off x="348949" y="-1544"/>
            <a:ext cx="11400436" cy="5308800"/>
            <a:chOff x="261711" y="-1158"/>
            <a:chExt cx="8550327" cy="3981600"/>
          </a:xfrm>
        </p:grpSpPr>
        <p:cxnSp>
          <p:nvCxnSpPr>
            <p:cNvPr id="1535" name="Google Shape;1535;p8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6" name="Google Shape;1536;p8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37" name="Google Shape;1537;p80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8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8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8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8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8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8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8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8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8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8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8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8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8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8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8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8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3432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1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556" name="Google Shape;1556;p8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57" name="Google Shape;1557;p8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8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8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8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8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8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8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8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8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8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8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8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8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8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75" name="Google Shape;1575;p8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8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8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8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8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8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8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8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8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8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8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8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8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8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8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8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8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8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8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8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8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9" name="Google Shape;1609;p8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10" name="Google Shape;1610;p8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8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067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82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616" name="Google Shape;1616;p8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7" name="Google Shape;1617;p82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8" name="Google Shape;1618;p8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9" name="Google Shape;1619;p8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20" name="Google Shape;1620;p8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8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8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8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8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8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8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8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8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8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8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8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8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8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8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8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8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8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8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8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8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8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9" name="Google Shape;1649;p8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0" name="Google Shape;1650;p8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51" name="Google Shape;1651;p8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8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8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8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8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8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8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8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8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8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8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8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8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8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8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8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8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82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2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2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82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82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82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8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8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8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8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8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7643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4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1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6" name="Google Shape;46;p51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51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" name="Google Shape;48;p51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49" name="Google Shape;49;p5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51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54" name="Google Shape;54;p5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51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51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" name="Google Shape;62;p51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63" name="Google Shape;63;p5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51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0" name="Google Shape;70;p5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51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5" name="Google Shape;75;p5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51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0" name="Google Shape;80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51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84" name="Google Shape;84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2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2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2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0" name="Google Shape;90;p52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2" name="Google Shape;92;p52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" name="Google Shape;93;p52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4" name="Google Shape;94;p52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5" name="Google Shape;95;p52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" name="Google Shape;96;p52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" name="Google Shape;97;p52"/>
          <p:cNvSpPr txBox="1">
            <a:spLocks noGrp="1"/>
          </p:cNvSpPr>
          <p:nvPr>
            <p:ph type="title" idx="9"/>
          </p:nvPr>
        </p:nvSpPr>
        <p:spPr>
          <a:xfrm>
            <a:off x="1085088" y="963168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52"/>
          <p:cNvSpPr txBox="1">
            <a:spLocks noGrp="1"/>
          </p:cNvSpPr>
          <p:nvPr>
            <p:ph type="title" idx="13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52"/>
          <p:cNvSpPr txBox="1">
            <a:spLocks noGrp="1"/>
          </p:cNvSpPr>
          <p:nvPr>
            <p:ph type="title" idx="14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2"/>
          <p:cNvSpPr txBox="1">
            <a:spLocks noGrp="1"/>
          </p:cNvSpPr>
          <p:nvPr>
            <p:ph type="title" idx="15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785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3"/>
          <p:cNvGrpSpPr/>
          <p:nvPr/>
        </p:nvGrpSpPr>
        <p:grpSpPr>
          <a:xfrm>
            <a:off x="2843532" y="951004"/>
            <a:ext cx="6504936" cy="4956005"/>
            <a:chOff x="399425" y="238125"/>
            <a:chExt cx="6810025" cy="5187000"/>
          </a:xfrm>
        </p:grpSpPr>
        <p:sp>
          <p:nvSpPr>
            <p:cNvPr id="103" name="Google Shape;103;p5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53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6" name="Google Shape;106;p53"/>
          <p:cNvSpPr txBox="1">
            <a:spLocks noGrp="1"/>
          </p:cNvSpPr>
          <p:nvPr>
            <p:ph type="title" idx="2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endParaRPr/>
          </a:p>
        </p:txBody>
      </p:sp>
      <p:sp>
        <p:nvSpPr>
          <p:cNvPr id="107" name="Google Shape;107;p53"/>
          <p:cNvSpPr txBox="1">
            <a:spLocks noGrp="1"/>
          </p:cNvSpPr>
          <p:nvPr>
            <p:ph type="subTitle" idx="1"/>
          </p:nvPr>
        </p:nvSpPr>
        <p:spPr>
          <a:xfrm>
            <a:off x="3964300" y="3998976"/>
            <a:ext cx="426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08" name="Google Shape;108;p53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09" name="Google Shape;109;p5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0" name="Google Shape;110;p5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" name="Google Shape;111;p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5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8" name="Google Shape;118;p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5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3" name="Google Shape;123;p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p5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8" name="Google Shape;128;p5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9" name="Google Shape;129;p5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" name="Google Shape;136;p5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5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1" name="Google Shape;141;p5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5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6" name="Google Shape;146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5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" name="Google Shape;150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5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5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p5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5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3" name="Google Shape;163;p5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18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69" name="Google Shape;169;p5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70" name="Google Shape;170;p5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5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5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75" name="Google Shape;175;p5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5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7" name="Google Shape;177;p5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5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5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5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4" name="Google Shape;184;p5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5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5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5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5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9" name="Google Shape;189;p5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5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5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5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" name="Google Shape;193;p5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4" name="Google Shape;194;p5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5" name="Google Shape;195;p5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5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5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5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5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02" name="Google Shape;202;p5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5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5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5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7" name="Google Shape;207;p5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5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5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5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5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12" name="Google Shape;212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16" name="Google Shape;216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5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0" name="Google Shape;220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5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24" name="Google Shape;224;p5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5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5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7" name="Google Shape;227;p5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5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5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86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5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6" name="Google Shape;236;p55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8" name="Google Shape;238;p55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39" name="Google Shape;239;p55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41" name="Google Shape;241;p55"/>
          <p:cNvGrpSpPr/>
          <p:nvPr/>
        </p:nvGrpSpPr>
        <p:grpSpPr>
          <a:xfrm>
            <a:off x="348949" y="-1544"/>
            <a:ext cx="11400436" cy="5308800"/>
            <a:chOff x="261711" y="-1158"/>
            <a:chExt cx="8550327" cy="3981600"/>
          </a:xfrm>
        </p:grpSpPr>
        <p:cxnSp>
          <p:nvCxnSpPr>
            <p:cNvPr id="242" name="Google Shape;242;p55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55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55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245" name="Google Shape;245;p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55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0" name="Google Shape;250;p5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55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55" name="Google Shape;255;p5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5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5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7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09" name="Google Shape;309;p57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310" name="Google Shape;310;p5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11" name="Google Shape;311;p5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12" name="Google Shape;312;p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" name="Google Shape;318;p5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19" name="Google Shape;319;p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" name="Google Shape;323;p5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24" name="Google Shape;324;p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8" name="Google Shape;328;p5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29" name="Google Shape;329;p5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30" name="Google Shape;330;p5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5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6" name="Google Shape;336;p5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37" name="Google Shape;337;p5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" name="Google Shape;341;p5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42" name="Google Shape;342;p5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5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5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" name="Google Shape;346;p5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47" name="Google Shape;347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" name="Google Shape;350;p5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51" name="Google Shape;351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5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55" name="Google Shape;355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8" name="Google Shape;358;p5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59" name="Google Shape;359;p5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2" name="Google Shape;362;p5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5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64" name="Google Shape;364;p5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874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5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5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5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5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5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5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5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5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5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70" name="Google Shape;370;p58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71" name="Google Shape;371;p58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58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58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4" name="Google Shape;374;p58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75" name="Google Shape;375;p5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58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82" name="Google Shape;382;p5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58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8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8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8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58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93" name="Google Shape;393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58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97" name="Google Shape;397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58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401" name="Google Shape;401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p58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58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6" name="Google Shape;406;p58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407" name="Google Shape;407;p5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58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414" name="Google Shape;414;p5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58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419" name="Google Shape;419;p5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58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424" name="Google Shape;424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58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428" name="Google Shape;428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59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5" name="Google Shape;505;p60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6" name="Google Shape;506;p60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7" name="Google Shape;507;p6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8" name="Google Shape;508;p6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60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513" name="Google Shape;513;p6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9" name="Google Shape;519;p6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0" name="Google Shape;520;p6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1" name="Google Shape;521;p6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2" name="Google Shape;522;p6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6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9" name="Google Shape;529;p6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p6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4" name="Google Shape;534;p6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p6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9" name="Google Shape;539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6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3" name="Google Shape;543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51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7172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2" r:id="rId7"/>
    <p:sldLayoutId id="2147483683" r:id="rId8"/>
    <p:sldLayoutId id="2147483685" r:id="rId9"/>
    <p:sldLayoutId id="2147483698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1"/>
          <p:cNvGrpSpPr/>
          <p:nvPr/>
        </p:nvGrpSpPr>
        <p:grpSpPr>
          <a:xfrm>
            <a:off x="170360" y="1279625"/>
            <a:ext cx="7124720" cy="5578240"/>
            <a:chOff x="469775" y="238125"/>
            <a:chExt cx="6679425" cy="5229600"/>
          </a:xfrm>
        </p:grpSpPr>
        <p:sp>
          <p:nvSpPr>
            <p:cNvPr id="1691" name="Google Shape;1691;p1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4" name="Google Shape;1884;p1"/>
          <p:cNvSpPr txBox="1">
            <a:spLocks noGrp="1"/>
          </p:cNvSpPr>
          <p:nvPr>
            <p:ph type="ctrTitle"/>
          </p:nvPr>
        </p:nvSpPr>
        <p:spPr>
          <a:xfrm>
            <a:off x="6249145" y="731289"/>
            <a:ext cx="5579561" cy="473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/>
            <a:r>
              <a:rPr lang="en-US" sz="5400" dirty="0"/>
              <a:t>City of Stars, </a:t>
            </a:r>
            <a:br>
              <a:rPr lang="en-US" sz="5400" dirty="0"/>
            </a:br>
            <a:r>
              <a:rPr lang="en-US" sz="5400" dirty="0"/>
              <a:t>City of Crimes: </a:t>
            </a:r>
            <a:br>
              <a:rPr lang="en-US" sz="5400" dirty="0"/>
            </a:br>
            <a:r>
              <a:rPr lang="en-US" sz="5400" dirty="0"/>
              <a:t>Data-Driven </a:t>
            </a:r>
            <a:br>
              <a:rPr lang="en-US" sz="5400" dirty="0"/>
            </a:br>
            <a:r>
              <a:rPr lang="en-US" sz="5400" dirty="0"/>
              <a:t>    Insights into LA’s </a:t>
            </a:r>
            <a:br>
              <a:rPr lang="en-US" sz="5400" dirty="0"/>
            </a:br>
            <a:r>
              <a:rPr lang="en-US" sz="5400" dirty="0"/>
              <a:t>       Crime Reports</a:t>
            </a:r>
            <a:endParaRPr sz="5400" dirty="0"/>
          </a:p>
        </p:txBody>
      </p:sp>
      <p:sp>
        <p:nvSpPr>
          <p:cNvPr id="1885" name="Google Shape;1885;p1"/>
          <p:cNvSpPr txBox="1">
            <a:spLocks noGrp="1"/>
          </p:cNvSpPr>
          <p:nvPr>
            <p:ph type="subTitle" idx="1"/>
          </p:nvPr>
        </p:nvSpPr>
        <p:spPr>
          <a:xfrm>
            <a:off x="7476306" y="5468745"/>
            <a:ext cx="4352400" cy="1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50" dirty="0" err="1"/>
              <a:t>Haiying</a:t>
            </a:r>
            <a:r>
              <a:rPr lang="en" sz="3050" dirty="0"/>
              <a:t> Lin, Nathaniel Zhu, </a:t>
            </a:r>
            <a:r>
              <a:rPr lang="en" sz="3050" dirty="0" err="1"/>
              <a:t>Youyi</a:t>
            </a:r>
            <a:r>
              <a:rPr lang="en" sz="3050" dirty="0"/>
              <a:t> Fu, </a:t>
            </a:r>
            <a:r>
              <a:rPr lang="en" sz="3050" dirty="0" err="1"/>
              <a:t>Maohua</a:t>
            </a:r>
            <a:r>
              <a:rPr lang="en" sz="3050" dirty="0"/>
              <a:t> Wu</a:t>
            </a:r>
            <a:endParaRPr lang="en-US" sz="3050" dirty="0"/>
          </a:p>
          <a:p>
            <a:pPr>
              <a:buClr>
                <a:schemeClr val="dk1"/>
              </a:buClr>
              <a:buSzPts val="1100"/>
            </a:pPr>
            <a:endParaRPr sz="3067" dirty="0"/>
          </a:p>
          <a:p>
            <a:endParaRPr sz="306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"/>
          <p:cNvSpPr txBox="1">
            <a:spLocks noGrp="1"/>
          </p:cNvSpPr>
          <p:nvPr>
            <p:ph type="title"/>
          </p:nvPr>
        </p:nvSpPr>
        <p:spPr>
          <a:xfrm>
            <a:off x="3867150" y="3558254"/>
            <a:ext cx="42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250"/>
              <a:t>Descriptive Analysis</a:t>
            </a:r>
          </a:p>
        </p:txBody>
      </p:sp>
      <p:sp>
        <p:nvSpPr>
          <p:cNvPr id="2156" name="Google Shape;2156;p4"/>
          <p:cNvSpPr txBox="1">
            <a:spLocks noGrp="1"/>
          </p:cNvSpPr>
          <p:nvPr>
            <p:ph type="title" idx="2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0784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5C375-BB01-5B02-B7B4-ED140581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72" y="2123648"/>
            <a:ext cx="5300042" cy="2610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C1B32-0BD6-44D9-FF92-08AF8FC7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06" y="2123648"/>
            <a:ext cx="5300042" cy="25992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11DD09-72F2-72DE-FE30-59CCA0B4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 dirty="0"/>
              <a:t>Boxplot Analysis</a:t>
            </a:r>
          </a:p>
        </p:txBody>
      </p:sp>
    </p:spTree>
    <p:extLst>
      <p:ext uri="{BB962C8B-B14F-4D97-AF65-F5344CB8AC3E}">
        <p14:creationId xmlns:p14="http://schemas.microsoft.com/office/powerpoint/2010/main" val="7729039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809C5-DBBB-BD91-F924-30BB3D12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81" y="1044419"/>
            <a:ext cx="8498730" cy="55311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813A0C-BF82-E11D-DC76-65C770E8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 dirty="0"/>
              <a:t>Top 10 Crime Types </a:t>
            </a:r>
            <a:r>
              <a:rPr lang="en-US" dirty="0" err="1"/>
              <a:t>Barplot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965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813A0C-BF82-E11D-DC76-65C770E8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 dirty="0"/>
              <a:t>Victim Sex </a:t>
            </a:r>
            <a:r>
              <a:rPr lang="en-US" dirty="0" err="1"/>
              <a:t>Barplot</a:t>
            </a:r>
            <a:r>
              <a:rPr lang="en-US" dirty="0"/>
              <a:t> Distribution</a:t>
            </a:r>
          </a:p>
        </p:txBody>
      </p:sp>
      <p:pic>
        <p:nvPicPr>
          <p:cNvPr id="2" name="Picture 1" descr="A graph of a bar chart&#10;&#10;Description automatically generated">
            <a:extLst>
              <a:ext uri="{FF2B5EF4-FFF2-40B4-BE49-F238E27FC236}">
                <a16:creationId xmlns:a16="http://schemas.microsoft.com/office/drawing/2014/main" id="{7DCCBBA0-E671-2B85-4853-0A11A2A5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69" y="1040629"/>
            <a:ext cx="8198795" cy="57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304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813A0C-BF82-E11D-DC76-65C770E8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 dirty="0"/>
              <a:t>Yearly Crime Trends</a:t>
            </a:r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56B5566-0E89-378D-971D-74C69D55C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92" y="1206041"/>
            <a:ext cx="7558879" cy="51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39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rime rates&#10;&#10;Description automatically generated">
            <a:extLst>
              <a:ext uri="{FF2B5EF4-FFF2-40B4-BE49-F238E27FC236}">
                <a16:creationId xmlns:a16="http://schemas.microsoft.com/office/drawing/2014/main" id="{E41DB06E-C131-99A0-66CE-292481D10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14" y="1206041"/>
            <a:ext cx="8466306" cy="53078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4006E1-6901-4AB1-D2E2-2F3384DF3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6" y="438041"/>
            <a:ext cx="7691403" cy="768000"/>
          </a:xfrm>
        </p:spPr>
        <p:txBody>
          <a:bodyPr/>
          <a:lstStyle/>
          <a:p>
            <a:pPr algn="l"/>
            <a:r>
              <a:rPr lang="en-US" dirty="0"/>
              <a:t>Top 10 Most Areas with Highest Crime Frequency</a:t>
            </a:r>
          </a:p>
        </p:txBody>
      </p:sp>
    </p:spTree>
    <p:extLst>
      <p:ext uri="{BB962C8B-B14F-4D97-AF65-F5344CB8AC3E}">
        <p14:creationId xmlns:p14="http://schemas.microsoft.com/office/powerpoint/2010/main" val="46117772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4006E1-6901-4AB1-D2E2-2F3384DF3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 dirty="0"/>
              <a:t>Top 10 Victim Descent</a:t>
            </a:r>
          </a:p>
        </p:txBody>
      </p:sp>
      <p:pic>
        <p:nvPicPr>
          <p:cNvPr id="2" name="Picture 1" descr="A graph with numbers and a bar graph&#10;&#10;Description automatically generated">
            <a:extLst>
              <a:ext uri="{FF2B5EF4-FFF2-40B4-BE49-F238E27FC236}">
                <a16:creationId xmlns:a16="http://schemas.microsoft.com/office/drawing/2014/main" id="{352095FC-C8A6-7FB1-F930-EBF8F5A2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44" y="984814"/>
            <a:ext cx="8263646" cy="55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30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4006E1-6901-4AB1-D2E2-2F3384DF3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 dirty="0"/>
              <a:t>Time-Series Analysis</a:t>
            </a:r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B254AA9-BA02-3AD5-7CC5-09F97482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45" y="1331166"/>
            <a:ext cx="7201710" cy="48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2307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4006E1-6901-4AB1-D2E2-2F3384DF3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 dirty="0"/>
              <a:t>Time-Series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730CE-3B83-31BE-432E-FD61DDCF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74" y="1206041"/>
            <a:ext cx="7915071" cy="50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283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250"/>
              <a:t>Model</a:t>
            </a:r>
            <a:endParaRPr lang="en-US"/>
          </a:p>
        </p:txBody>
      </p:sp>
      <p:sp>
        <p:nvSpPr>
          <p:cNvPr id="2156" name="Google Shape;2156;p4"/>
          <p:cNvSpPr txBox="1">
            <a:spLocks noGrp="1"/>
          </p:cNvSpPr>
          <p:nvPr>
            <p:ph type="title" idx="2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180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"/>
          <p:cNvGrpSpPr/>
          <p:nvPr/>
        </p:nvGrpSpPr>
        <p:grpSpPr>
          <a:xfrm>
            <a:off x="5326131" y="2013944"/>
            <a:ext cx="5907207" cy="4141872"/>
            <a:chOff x="862950" y="825025"/>
            <a:chExt cx="5862650" cy="4111175"/>
          </a:xfrm>
        </p:grpSpPr>
        <p:sp>
          <p:nvSpPr>
            <p:cNvPr id="1897" name="Google Shape;1897;p3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6" name="Google Shape;2106;p3"/>
          <p:cNvGrpSpPr/>
          <p:nvPr/>
        </p:nvGrpSpPr>
        <p:grpSpPr>
          <a:xfrm>
            <a:off x="975529" y="764764"/>
            <a:ext cx="846800" cy="979520"/>
            <a:chOff x="731647" y="573573"/>
            <a:chExt cx="635100" cy="734640"/>
          </a:xfrm>
        </p:grpSpPr>
        <p:grpSp>
          <p:nvGrpSpPr>
            <p:cNvPr id="2107" name="Google Shape;2107;p3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3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0" name="Google Shape;2110;p3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14" name="Google Shape;2114;p3"/>
          <p:cNvGrpSpPr/>
          <p:nvPr/>
        </p:nvGrpSpPr>
        <p:grpSpPr>
          <a:xfrm>
            <a:off x="975529" y="2200614"/>
            <a:ext cx="846800" cy="977988"/>
            <a:chOff x="731647" y="1650460"/>
            <a:chExt cx="635100" cy="733491"/>
          </a:xfrm>
        </p:grpSpPr>
        <p:grpSp>
          <p:nvGrpSpPr>
            <p:cNvPr id="2115" name="Google Shape;2115;p3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3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8" name="Google Shape;2118;p3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22" name="Google Shape;2122;p3"/>
          <p:cNvGrpSpPr/>
          <p:nvPr/>
        </p:nvGrpSpPr>
        <p:grpSpPr>
          <a:xfrm>
            <a:off x="975529" y="3637704"/>
            <a:ext cx="846800" cy="979977"/>
            <a:chOff x="731647" y="2728277"/>
            <a:chExt cx="635100" cy="734983"/>
          </a:xfrm>
        </p:grpSpPr>
        <p:grpSp>
          <p:nvGrpSpPr>
            <p:cNvPr id="2123" name="Google Shape;2123;p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6" name="Google Shape;2126;p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30" name="Google Shape;2130;p3"/>
          <p:cNvGrpSpPr/>
          <p:nvPr/>
        </p:nvGrpSpPr>
        <p:grpSpPr>
          <a:xfrm>
            <a:off x="975529" y="5075567"/>
            <a:ext cx="846800" cy="979605"/>
            <a:chOff x="731647" y="3806675"/>
            <a:chExt cx="635100" cy="734704"/>
          </a:xfrm>
        </p:grpSpPr>
        <p:grpSp>
          <p:nvGrpSpPr>
            <p:cNvPr id="2131" name="Google Shape;2131;p3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3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4" name="Google Shape;2134;p3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38" name="Google Shape;2138;p3"/>
          <p:cNvSpPr txBox="1">
            <a:spLocks noGrp="1"/>
          </p:cNvSpPr>
          <p:nvPr>
            <p:ph type="title"/>
          </p:nvPr>
        </p:nvSpPr>
        <p:spPr>
          <a:xfrm>
            <a:off x="6538479" y="661935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 Contents</a:t>
            </a:r>
            <a:endParaRPr/>
          </a:p>
        </p:txBody>
      </p:sp>
      <p:sp>
        <p:nvSpPr>
          <p:cNvPr id="2140" name="Google Shape;2140;p3"/>
          <p:cNvSpPr txBox="1">
            <a:spLocks noGrp="1"/>
          </p:cNvSpPr>
          <p:nvPr>
            <p:ph type="subTitle" idx="1"/>
          </p:nvPr>
        </p:nvSpPr>
        <p:spPr>
          <a:xfrm>
            <a:off x="2267582" y="856747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Introduction</a:t>
            </a:r>
            <a:endParaRPr/>
          </a:p>
        </p:txBody>
      </p:sp>
      <p:sp>
        <p:nvSpPr>
          <p:cNvPr id="2141" name="Google Shape;2141;p3"/>
          <p:cNvSpPr txBox="1">
            <a:spLocks noGrp="1"/>
          </p:cNvSpPr>
          <p:nvPr>
            <p:ph type="subTitle" idx="3"/>
          </p:nvPr>
        </p:nvSpPr>
        <p:spPr>
          <a:xfrm>
            <a:off x="2218944" y="240078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Descriptive </a:t>
            </a:r>
            <a:r>
              <a:rPr lang="en-US"/>
              <a:t>Analysis</a:t>
            </a:r>
            <a:endParaRPr lang="en-US" err="1"/>
          </a:p>
        </p:txBody>
      </p:sp>
      <p:sp>
        <p:nvSpPr>
          <p:cNvPr id="2143" name="Google Shape;2143;p3"/>
          <p:cNvSpPr txBox="1">
            <a:spLocks noGrp="1"/>
          </p:cNvSpPr>
          <p:nvPr>
            <p:ph type="subTitle" idx="5"/>
          </p:nvPr>
        </p:nvSpPr>
        <p:spPr>
          <a:xfrm>
            <a:off x="2266615" y="3785742"/>
            <a:ext cx="3081481" cy="77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Model</a:t>
            </a:r>
          </a:p>
        </p:txBody>
      </p:sp>
      <p:sp>
        <p:nvSpPr>
          <p:cNvPr id="2145" name="Google Shape;2145;p3"/>
          <p:cNvSpPr txBox="1">
            <a:spLocks noGrp="1"/>
          </p:cNvSpPr>
          <p:nvPr>
            <p:ph type="subTitle" idx="7"/>
          </p:nvPr>
        </p:nvSpPr>
        <p:spPr>
          <a:xfrm>
            <a:off x="2218944" y="5254725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Summary</a:t>
            </a:r>
            <a:endParaRPr/>
          </a:p>
        </p:txBody>
      </p:sp>
      <p:sp>
        <p:nvSpPr>
          <p:cNvPr id="2147" name="Google Shape;2147;p3"/>
          <p:cNvSpPr txBox="1">
            <a:spLocks noGrp="1"/>
          </p:cNvSpPr>
          <p:nvPr>
            <p:ph type="title" idx="9"/>
          </p:nvPr>
        </p:nvSpPr>
        <p:spPr>
          <a:xfrm>
            <a:off x="1085088" y="963168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148" name="Google Shape;2148;p3"/>
          <p:cNvSpPr txBox="1">
            <a:spLocks noGrp="1"/>
          </p:cNvSpPr>
          <p:nvPr>
            <p:ph type="title" idx="13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149" name="Google Shape;2149;p3"/>
          <p:cNvSpPr txBox="1">
            <a:spLocks noGrp="1"/>
          </p:cNvSpPr>
          <p:nvPr>
            <p:ph type="title" idx="14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2150" name="Google Shape;2150;p3"/>
          <p:cNvSpPr txBox="1">
            <a:spLocks noGrp="1"/>
          </p:cNvSpPr>
          <p:nvPr>
            <p:ph type="title" idx="15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" grpId="0" build="p"/>
      <p:bldP spid="2141" grpId="0" build="p"/>
      <p:bldP spid="2143" grpId="0" build="p"/>
      <p:bldP spid="2145" grpId="0" build="p"/>
      <p:bldP spid="2147" grpId="0"/>
      <p:bldP spid="2148" grpId="0"/>
      <p:bldP spid="2149" grpId="0"/>
      <p:bldP spid="21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6"/>
          <p:cNvSpPr txBox="1">
            <a:spLocks noGrp="1"/>
          </p:cNvSpPr>
          <p:nvPr>
            <p:ph type="subTitle" idx="1"/>
          </p:nvPr>
        </p:nvSpPr>
        <p:spPr>
          <a:xfrm>
            <a:off x="7146717" y="2529645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Independent </a:t>
            </a:r>
          </a:p>
          <a:p>
            <a:r>
              <a:rPr lang="en"/>
              <a:t>Variable</a:t>
            </a:r>
          </a:p>
        </p:txBody>
      </p:sp>
      <p:sp>
        <p:nvSpPr>
          <p:cNvPr id="2197" name="Google Shape;2197;p6"/>
          <p:cNvSpPr txBox="1">
            <a:spLocks noGrp="1"/>
          </p:cNvSpPr>
          <p:nvPr>
            <p:ph type="subTitle" idx="2"/>
          </p:nvPr>
        </p:nvSpPr>
        <p:spPr>
          <a:xfrm>
            <a:off x="2370696" y="2602603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Dependent Variable</a:t>
            </a:r>
            <a:endParaRPr/>
          </a:p>
        </p:txBody>
      </p:sp>
      <p:sp>
        <p:nvSpPr>
          <p:cNvPr id="2199" name="Google Shape;2199;p6"/>
          <p:cNvSpPr txBox="1">
            <a:spLocks noGrp="1"/>
          </p:cNvSpPr>
          <p:nvPr>
            <p:ph type="subTitle" idx="4"/>
          </p:nvPr>
        </p:nvSpPr>
        <p:spPr>
          <a:xfrm>
            <a:off x="6465781" y="3775435"/>
            <a:ext cx="4274411" cy="360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Medium income, </a:t>
            </a:r>
            <a:endParaRPr lang="en-US" sz="2800"/>
          </a:p>
          <a:p>
            <a:r>
              <a:rPr lang="en" sz="2800"/>
              <a:t> Population density,</a:t>
            </a:r>
            <a:endParaRPr lang="en-US" sz="2800"/>
          </a:p>
          <a:p>
            <a:r>
              <a:rPr lang="en" sz="2800"/>
              <a:t> Total population, Unemployment rate, </a:t>
            </a:r>
            <a:endParaRPr lang="en-US" sz="2800"/>
          </a:p>
          <a:p>
            <a:r>
              <a:rPr lang="en" sz="2800"/>
              <a:t>Sex percentage</a:t>
            </a:r>
            <a:endParaRPr lang="en-US" sz="2800"/>
          </a:p>
        </p:txBody>
      </p:sp>
      <p:sp>
        <p:nvSpPr>
          <p:cNvPr id="2200" name="Google Shape;2200;p6"/>
          <p:cNvSpPr txBox="1">
            <a:spLocks noGrp="1"/>
          </p:cNvSpPr>
          <p:nvPr>
            <p:ph type="subTitle" idx="5"/>
          </p:nvPr>
        </p:nvSpPr>
        <p:spPr>
          <a:xfrm>
            <a:off x="2273419" y="3718690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Total crimes</a:t>
            </a:r>
            <a:endParaRPr lang="en" sz="2800">
              <a:latin typeface="Barlow Semi Condensed"/>
              <a:ea typeface="Barlow Semi Condensed"/>
              <a:cs typeface="Barlow Semi Condensed"/>
            </a:endParaRPr>
          </a:p>
        </p:txBody>
      </p:sp>
      <p:grpSp>
        <p:nvGrpSpPr>
          <p:cNvPr id="2202" name="Google Shape;2202;p6"/>
          <p:cNvGrpSpPr/>
          <p:nvPr/>
        </p:nvGrpSpPr>
        <p:grpSpPr>
          <a:xfrm>
            <a:off x="3266658" y="1887848"/>
            <a:ext cx="561061" cy="494309"/>
            <a:chOff x="-3137650" y="2067900"/>
            <a:chExt cx="291450" cy="256775"/>
          </a:xfrm>
        </p:grpSpPr>
        <p:sp>
          <p:nvSpPr>
            <p:cNvPr id="2203" name="Google Shape;2203;p6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6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6" name="Google Shape;2206;p6"/>
          <p:cNvGrpSpPr/>
          <p:nvPr/>
        </p:nvGrpSpPr>
        <p:grpSpPr>
          <a:xfrm>
            <a:off x="7947448" y="1855437"/>
            <a:ext cx="561061" cy="562360"/>
            <a:chOff x="-3137650" y="2408950"/>
            <a:chExt cx="291450" cy="292125"/>
          </a:xfrm>
        </p:grpSpPr>
        <p:sp>
          <p:nvSpPr>
            <p:cNvPr id="2207" name="Google Shape;2207;p6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2195;p6">
            <a:extLst>
              <a:ext uri="{FF2B5EF4-FFF2-40B4-BE49-F238E27FC236}">
                <a16:creationId xmlns:a16="http://schemas.microsoft.com/office/drawing/2014/main" id="{2E55D2A5-557F-B0D6-8C2C-DA2F9E69D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3990" y="742934"/>
            <a:ext cx="7437200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Multiple Linear Regression Model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6161050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2C0A-C705-612D-596D-6EAB10E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MLR - Model 1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357678D-4E8F-3A2D-553F-70268CB2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23" y="1390248"/>
            <a:ext cx="10007201" cy="430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9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2C0A-C705-612D-596D-6EAB10E8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MLR - Model 2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83306C-3003-89C8-4AB9-DC4F4EAF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47" y="1522397"/>
            <a:ext cx="9911952" cy="42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158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2EDF-0145-8193-E38E-6313CA35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Regression——Model1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80ECA-D4C3-E830-9B1A-33B7C553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00" y="1214704"/>
            <a:ext cx="4262366" cy="5484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F9B3F-7346-7E25-C7E0-986AD548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43" y="1987550"/>
            <a:ext cx="4292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74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2EDF-0145-8193-E38E-6313CA35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Regression——Model2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167A5-5023-48F3-82D7-C80C0E35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79" y="1174790"/>
            <a:ext cx="3914321" cy="546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9757C-3519-4AFE-E9C6-505B2D61C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36" y="2319564"/>
            <a:ext cx="4559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50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6"/>
          <p:cNvSpPr txBox="1">
            <a:spLocks noGrp="1"/>
          </p:cNvSpPr>
          <p:nvPr>
            <p:ph type="subTitle" idx="1"/>
          </p:nvPr>
        </p:nvSpPr>
        <p:spPr>
          <a:xfrm>
            <a:off x="7146717" y="2529645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Independent </a:t>
            </a:r>
          </a:p>
          <a:p>
            <a:r>
              <a:rPr lang="en"/>
              <a:t>Variable</a:t>
            </a:r>
          </a:p>
        </p:txBody>
      </p:sp>
      <p:sp>
        <p:nvSpPr>
          <p:cNvPr id="2197" name="Google Shape;2197;p6"/>
          <p:cNvSpPr txBox="1">
            <a:spLocks noGrp="1"/>
          </p:cNvSpPr>
          <p:nvPr>
            <p:ph type="subTitle" idx="2"/>
          </p:nvPr>
        </p:nvSpPr>
        <p:spPr>
          <a:xfrm>
            <a:off x="2370696" y="2602603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Dependent Variable</a:t>
            </a:r>
            <a:endParaRPr/>
          </a:p>
        </p:txBody>
      </p:sp>
      <p:sp>
        <p:nvSpPr>
          <p:cNvPr id="2199" name="Google Shape;2199;p6"/>
          <p:cNvSpPr txBox="1">
            <a:spLocks noGrp="1"/>
          </p:cNvSpPr>
          <p:nvPr>
            <p:ph type="subTitle" idx="4"/>
          </p:nvPr>
        </p:nvSpPr>
        <p:spPr>
          <a:xfrm>
            <a:off x="6376611" y="3645733"/>
            <a:ext cx="4274411" cy="360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Area,  Crime code,</a:t>
            </a:r>
            <a:endParaRPr lang="en-US" sz="2800"/>
          </a:p>
          <a:p>
            <a:r>
              <a:rPr lang="en" sz="2800"/>
              <a:t> Vict age, Month, Year,</a:t>
            </a:r>
            <a:endParaRPr lang="en-US" sz="2800"/>
          </a:p>
          <a:p>
            <a:r>
              <a:rPr lang="en" sz="2800"/>
              <a:t>Time slot, </a:t>
            </a:r>
            <a:endParaRPr lang="en-US" sz="2800"/>
          </a:p>
          <a:p>
            <a:r>
              <a:rPr lang="en" sz="2800"/>
              <a:t>Morning,</a:t>
            </a:r>
            <a:endParaRPr lang="en-US" sz="2800"/>
          </a:p>
          <a:p>
            <a:r>
              <a:rPr lang="en" sz="2800"/>
              <a:t>afternoon, </a:t>
            </a:r>
            <a:endParaRPr lang="en-US" sz="2800"/>
          </a:p>
          <a:p>
            <a:r>
              <a:rPr lang="en" sz="2800"/>
              <a:t>weapon</a:t>
            </a:r>
            <a:endParaRPr lang="en-US" sz="2800"/>
          </a:p>
        </p:txBody>
      </p:sp>
      <p:sp>
        <p:nvSpPr>
          <p:cNvPr id="2200" name="Google Shape;2200;p6"/>
          <p:cNvSpPr txBox="1">
            <a:spLocks noGrp="1"/>
          </p:cNvSpPr>
          <p:nvPr>
            <p:ph type="subTitle" idx="5"/>
          </p:nvPr>
        </p:nvSpPr>
        <p:spPr>
          <a:xfrm>
            <a:off x="2273419" y="3718690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/>
              <a:t>Gender</a:t>
            </a:r>
            <a:endParaRPr lang="en" sz="2800">
              <a:latin typeface="Barlow Semi Condensed"/>
              <a:ea typeface="Barlow Semi Condensed"/>
              <a:cs typeface="Barlow Semi Condensed"/>
            </a:endParaRPr>
          </a:p>
        </p:txBody>
      </p:sp>
      <p:grpSp>
        <p:nvGrpSpPr>
          <p:cNvPr id="2202" name="Google Shape;2202;p6"/>
          <p:cNvGrpSpPr/>
          <p:nvPr/>
        </p:nvGrpSpPr>
        <p:grpSpPr>
          <a:xfrm>
            <a:off x="3266658" y="1887848"/>
            <a:ext cx="561061" cy="494309"/>
            <a:chOff x="-3137650" y="2067900"/>
            <a:chExt cx="291450" cy="256775"/>
          </a:xfrm>
        </p:grpSpPr>
        <p:sp>
          <p:nvSpPr>
            <p:cNvPr id="2203" name="Google Shape;2203;p6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6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6" name="Google Shape;2206;p6"/>
          <p:cNvGrpSpPr/>
          <p:nvPr/>
        </p:nvGrpSpPr>
        <p:grpSpPr>
          <a:xfrm>
            <a:off x="7947448" y="1855437"/>
            <a:ext cx="561061" cy="562360"/>
            <a:chOff x="-3137650" y="2408950"/>
            <a:chExt cx="291450" cy="292125"/>
          </a:xfrm>
        </p:grpSpPr>
        <p:sp>
          <p:nvSpPr>
            <p:cNvPr id="2207" name="Google Shape;2207;p6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304CD4-01AB-9612-A152-143DE36B4A32}"/>
              </a:ext>
            </a:extLst>
          </p:cNvPr>
          <p:cNvSpPr txBox="1"/>
          <p:nvPr/>
        </p:nvSpPr>
        <p:spPr>
          <a:xfrm>
            <a:off x="1235144" y="483407"/>
            <a:ext cx="372893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aseline="0">
                <a:solidFill>
                  <a:srgbClr val="494949"/>
                </a:solidFill>
                <a:latin typeface="Fjalla One"/>
              </a:rPr>
              <a:t>Cross Validation</a:t>
            </a:r>
            <a:r>
              <a:rPr lang="en-US" sz="3200">
                <a:solidFill>
                  <a:srgbClr val="494949"/>
                </a:solidFill>
                <a:latin typeface="Fjalla One"/>
                <a:ea typeface="Fjalla One"/>
                <a:cs typeface="Fjalla One"/>
              </a:rPr>
              <a:t>​</a:t>
            </a:r>
          </a:p>
          <a:p>
            <a:r>
              <a:rPr lang="en-US" sz="3200">
                <a:solidFill>
                  <a:srgbClr val="494949"/>
                </a:solidFill>
                <a:latin typeface="Fjalla One"/>
              </a:rPr>
              <a:t>K=10</a:t>
            </a:r>
          </a:p>
        </p:txBody>
      </p:sp>
      <p:sp>
        <p:nvSpPr>
          <p:cNvPr id="12" name="Google Shape;2195;p6">
            <a:extLst>
              <a:ext uri="{FF2B5EF4-FFF2-40B4-BE49-F238E27FC236}">
                <a16:creationId xmlns:a16="http://schemas.microsoft.com/office/drawing/2014/main" id="{2E55D2A5-557F-B0D6-8C2C-DA2F9E69D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1678" y="833815"/>
            <a:ext cx="7437200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K-nearest Neighbors Model</a:t>
            </a:r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ACDB3-83DB-2D0F-C33D-9DBBE95DDC1D}"/>
              </a:ext>
            </a:extLst>
          </p:cNvPr>
          <p:cNvSpPr txBox="1"/>
          <p:nvPr/>
        </p:nvSpPr>
        <p:spPr>
          <a:xfrm>
            <a:off x="2866238" y="4544036"/>
            <a:ext cx="14960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Arial"/>
              </a:rPr>
              <a:t>Female 0</a:t>
            </a:r>
          </a:p>
          <a:p>
            <a:r>
              <a:rPr lang="en-US" sz="2000">
                <a:cs typeface="Arial"/>
              </a:rPr>
              <a:t>Male 1</a:t>
            </a:r>
          </a:p>
        </p:txBody>
      </p:sp>
    </p:spTree>
    <p:extLst>
      <p:ext uri="{BB962C8B-B14F-4D97-AF65-F5344CB8AC3E}">
        <p14:creationId xmlns:p14="http://schemas.microsoft.com/office/powerpoint/2010/main" val="720214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95;p6">
            <a:extLst>
              <a:ext uri="{FF2B5EF4-FFF2-40B4-BE49-F238E27FC236}">
                <a16:creationId xmlns:a16="http://schemas.microsoft.com/office/drawing/2014/main" id="{85CFA861-D1CE-5872-7A1C-885A3E0A7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309" y="1099615"/>
            <a:ext cx="7437200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/>
              <a:t>K-nearest neighbors model</a:t>
            </a:r>
            <a:endParaRPr lang="en-US" sz="3200"/>
          </a:p>
        </p:txBody>
      </p:sp>
      <p:grpSp>
        <p:nvGrpSpPr>
          <p:cNvPr id="10" name="Google Shape;2314;p9">
            <a:extLst>
              <a:ext uri="{FF2B5EF4-FFF2-40B4-BE49-F238E27FC236}">
                <a16:creationId xmlns:a16="http://schemas.microsoft.com/office/drawing/2014/main" id="{D9E9F191-C661-7C95-38BF-0A6CA91F3AD1}"/>
              </a:ext>
            </a:extLst>
          </p:cNvPr>
          <p:cNvGrpSpPr/>
          <p:nvPr/>
        </p:nvGrpSpPr>
        <p:grpSpPr>
          <a:xfrm>
            <a:off x="3230254" y="1931191"/>
            <a:ext cx="1661200" cy="1661200"/>
            <a:chOff x="6293934" y="1010648"/>
            <a:chExt cx="1245900" cy="1245900"/>
          </a:xfrm>
        </p:grpSpPr>
        <p:sp>
          <p:nvSpPr>
            <p:cNvPr id="8" name="Google Shape;2315;p9">
              <a:extLst>
                <a:ext uri="{FF2B5EF4-FFF2-40B4-BE49-F238E27FC236}">
                  <a16:creationId xmlns:a16="http://schemas.microsoft.com/office/drawing/2014/main" id="{43E9DD17-4C48-B704-118A-F6C63F4BD9C0}"/>
                </a:ext>
              </a:extLst>
            </p:cNvPr>
            <p:cNvSpPr/>
            <p:nvPr/>
          </p:nvSpPr>
          <p:spPr>
            <a:xfrm>
              <a:off x="6293934" y="1010648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316;p9">
              <a:extLst>
                <a:ext uri="{FF2B5EF4-FFF2-40B4-BE49-F238E27FC236}">
                  <a16:creationId xmlns:a16="http://schemas.microsoft.com/office/drawing/2014/main" id="{7B57B0E1-D38B-66F5-8BE5-A9531D7AA895}"/>
                </a:ext>
              </a:extLst>
            </p:cNvPr>
            <p:cNvSpPr/>
            <p:nvPr/>
          </p:nvSpPr>
          <p:spPr>
            <a:xfrm>
              <a:off x="6401784" y="1118586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r>
                <a:rPr lang="en-US" sz="2800" kern="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60%</a:t>
              </a:r>
              <a:endParaRPr sz="2800" ker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2314;p9">
            <a:extLst>
              <a:ext uri="{FF2B5EF4-FFF2-40B4-BE49-F238E27FC236}">
                <a16:creationId xmlns:a16="http://schemas.microsoft.com/office/drawing/2014/main" id="{157ECEF4-3997-7110-4540-2B496A1E6978}"/>
              </a:ext>
            </a:extLst>
          </p:cNvPr>
          <p:cNvGrpSpPr/>
          <p:nvPr/>
        </p:nvGrpSpPr>
        <p:grpSpPr>
          <a:xfrm>
            <a:off x="7137531" y="1882553"/>
            <a:ext cx="1661200" cy="1661200"/>
            <a:chOff x="6293934" y="1010648"/>
            <a:chExt cx="1245900" cy="1245900"/>
          </a:xfrm>
        </p:grpSpPr>
        <p:sp>
          <p:nvSpPr>
            <p:cNvPr id="12" name="Google Shape;2315;p9">
              <a:extLst>
                <a:ext uri="{FF2B5EF4-FFF2-40B4-BE49-F238E27FC236}">
                  <a16:creationId xmlns:a16="http://schemas.microsoft.com/office/drawing/2014/main" id="{AE700674-A269-0A8F-EC29-DDA8FD84AB96}"/>
                </a:ext>
              </a:extLst>
            </p:cNvPr>
            <p:cNvSpPr/>
            <p:nvPr/>
          </p:nvSpPr>
          <p:spPr>
            <a:xfrm>
              <a:off x="6293934" y="1010648"/>
              <a:ext cx="1245900" cy="1245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316;p9">
              <a:extLst>
                <a:ext uri="{FF2B5EF4-FFF2-40B4-BE49-F238E27FC236}">
                  <a16:creationId xmlns:a16="http://schemas.microsoft.com/office/drawing/2014/main" id="{3A1EE611-36D3-E952-DF7A-D659553DD154}"/>
                </a:ext>
              </a:extLst>
            </p:cNvPr>
            <p:cNvSpPr/>
            <p:nvPr/>
          </p:nvSpPr>
          <p:spPr>
            <a:xfrm>
              <a:off x="6401784" y="1118586"/>
              <a:ext cx="1030200" cy="1030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r>
                <a:rPr lang="en-US" sz="2800" kern="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40%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338399A-45D7-D972-D8A8-34A1B4A3DD0E}"/>
              </a:ext>
            </a:extLst>
          </p:cNvPr>
          <p:cNvSpPr txBox="1"/>
          <p:nvPr/>
        </p:nvSpPr>
        <p:spPr>
          <a:xfrm>
            <a:off x="2934510" y="3801893"/>
            <a:ext cx="26102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Arial"/>
              </a:rPr>
              <a:t>Training data</a:t>
            </a:r>
            <a:endParaRPr 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BE9CB-C32B-41C0-676B-8568B33B38A9}"/>
              </a:ext>
            </a:extLst>
          </p:cNvPr>
          <p:cNvSpPr txBox="1"/>
          <p:nvPr/>
        </p:nvSpPr>
        <p:spPr>
          <a:xfrm>
            <a:off x="7084978" y="3801893"/>
            <a:ext cx="27237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Arial"/>
              </a:rPr>
              <a:t>Validation data</a:t>
            </a:r>
            <a:endParaRPr lang="en-US" sz="2800"/>
          </a:p>
        </p:txBody>
      </p:sp>
      <p:pic>
        <p:nvPicPr>
          <p:cNvPr id="17" name="Picture 16" descr="A close-up of a text&#10;&#10;Description automatically generated">
            <a:extLst>
              <a:ext uri="{FF2B5EF4-FFF2-40B4-BE49-F238E27FC236}">
                <a16:creationId xmlns:a16="http://schemas.microsoft.com/office/drawing/2014/main" id="{6775C395-09AB-6783-CD11-9B093B7D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379" y="5024886"/>
            <a:ext cx="7347625" cy="10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EA9D17-727C-8F67-538E-6DA71FC9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49" y="1348559"/>
            <a:ext cx="5815519" cy="5393050"/>
          </a:xfrm>
          <a:prstGeom prst="rect">
            <a:avLst/>
          </a:prstGeom>
        </p:spPr>
      </p:pic>
      <p:sp>
        <p:nvSpPr>
          <p:cNvPr id="5" name="Google Shape;2195;p6">
            <a:extLst>
              <a:ext uri="{FF2B5EF4-FFF2-40B4-BE49-F238E27FC236}">
                <a16:creationId xmlns:a16="http://schemas.microsoft.com/office/drawing/2014/main" id="{19798601-2C6E-F413-93BE-0AAF114018FE}"/>
              </a:ext>
            </a:extLst>
          </p:cNvPr>
          <p:cNvSpPr txBox="1">
            <a:spLocks/>
          </p:cNvSpPr>
          <p:nvPr/>
        </p:nvSpPr>
        <p:spPr>
          <a:xfrm>
            <a:off x="2178607" y="418679"/>
            <a:ext cx="7437200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sz="3200" kern="0"/>
              <a:t>K-nearest neighbors model</a:t>
            </a:r>
            <a:endParaRPr lang="en-US" sz="3200" kern="0"/>
          </a:p>
        </p:txBody>
      </p:sp>
    </p:spTree>
    <p:extLst>
      <p:ext uri="{BB962C8B-B14F-4D97-AF65-F5344CB8AC3E}">
        <p14:creationId xmlns:p14="http://schemas.microsoft.com/office/powerpoint/2010/main" val="409071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3848-6739-D871-6F68-E9AD1AA3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19" y="362099"/>
            <a:ext cx="10262000" cy="763600"/>
          </a:xfrm>
        </p:spPr>
        <p:txBody>
          <a:bodyPr/>
          <a:lstStyle/>
          <a:p>
            <a:r>
              <a:rPr lang="en-US" sz="3600"/>
              <a:t>KNN--Predicting</a:t>
            </a:r>
          </a:p>
        </p:txBody>
      </p:sp>
      <p:pic>
        <p:nvPicPr>
          <p:cNvPr id="3" name="Picture 2" descr="A close-up of numbers&#10;&#10;Description automatically generated">
            <a:extLst>
              <a:ext uri="{FF2B5EF4-FFF2-40B4-BE49-F238E27FC236}">
                <a16:creationId xmlns:a16="http://schemas.microsoft.com/office/drawing/2014/main" id="{A1CC0333-7224-876A-5079-D58E797F5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09" y="2441332"/>
            <a:ext cx="4534710" cy="2542781"/>
          </a:xfrm>
          <a:prstGeom prst="rect">
            <a:avLst/>
          </a:prstGeom>
        </p:spPr>
      </p:pic>
      <p:sp>
        <p:nvSpPr>
          <p:cNvPr id="4" name="Google Shape;2197;p6">
            <a:extLst>
              <a:ext uri="{FF2B5EF4-FFF2-40B4-BE49-F238E27FC236}">
                <a16:creationId xmlns:a16="http://schemas.microsoft.com/office/drawing/2014/main" id="{C6FF598D-4433-08A6-F0A5-C3EC66BC76FF}"/>
              </a:ext>
            </a:extLst>
          </p:cNvPr>
          <p:cNvSpPr txBox="1">
            <a:spLocks/>
          </p:cNvSpPr>
          <p:nvPr/>
        </p:nvSpPr>
        <p:spPr>
          <a:xfrm>
            <a:off x="6472525" y="4515709"/>
            <a:ext cx="3974475" cy="137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>
                <a:solidFill>
                  <a:schemeClr val="accent1"/>
                </a:solidFill>
              </a:rPr>
              <a:t>Specificity : 0.6077</a:t>
            </a:r>
            <a:endParaRPr lang="en-US" sz="3200"/>
          </a:p>
        </p:txBody>
      </p:sp>
      <p:sp>
        <p:nvSpPr>
          <p:cNvPr id="5" name="Google Shape;2197;p6">
            <a:extLst>
              <a:ext uri="{FF2B5EF4-FFF2-40B4-BE49-F238E27FC236}">
                <a16:creationId xmlns:a16="http://schemas.microsoft.com/office/drawing/2014/main" id="{C75086C6-9C68-0D61-37F3-C5824658FFEF}"/>
              </a:ext>
            </a:extLst>
          </p:cNvPr>
          <p:cNvSpPr txBox="1">
            <a:spLocks/>
          </p:cNvSpPr>
          <p:nvPr/>
        </p:nvSpPr>
        <p:spPr>
          <a:xfrm>
            <a:off x="6479010" y="3306236"/>
            <a:ext cx="3966369" cy="81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>
                <a:solidFill>
                  <a:schemeClr val="accent1"/>
                </a:solidFill>
              </a:rPr>
              <a:t>Sensitivity : 0.5023 </a:t>
            </a:r>
            <a:endParaRPr lang="en-US" sz="3200"/>
          </a:p>
        </p:txBody>
      </p:sp>
      <p:sp>
        <p:nvSpPr>
          <p:cNvPr id="6" name="Google Shape;2197;p6">
            <a:extLst>
              <a:ext uri="{FF2B5EF4-FFF2-40B4-BE49-F238E27FC236}">
                <a16:creationId xmlns:a16="http://schemas.microsoft.com/office/drawing/2014/main" id="{203C64A2-5BE5-0645-FC92-6DF84168EAC9}"/>
              </a:ext>
            </a:extLst>
          </p:cNvPr>
          <p:cNvSpPr txBox="1">
            <a:spLocks/>
          </p:cNvSpPr>
          <p:nvPr/>
        </p:nvSpPr>
        <p:spPr>
          <a:xfrm>
            <a:off x="6477389" y="2129191"/>
            <a:ext cx="3974475" cy="87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>
                <a:solidFill>
                  <a:schemeClr val="accent1"/>
                </a:solidFill>
              </a:rPr>
              <a:t>Accuracy: 0.55</a:t>
            </a:r>
          </a:p>
        </p:txBody>
      </p:sp>
    </p:spTree>
    <p:extLst>
      <p:ext uri="{BB962C8B-B14F-4D97-AF65-F5344CB8AC3E}">
        <p14:creationId xmlns:p14="http://schemas.microsoft.com/office/powerpoint/2010/main" val="209316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3848-6739-D871-6F68-E9AD1AA3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19" y="362099"/>
            <a:ext cx="10262000" cy="763600"/>
          </a:xfrm>
        </p:spPr>
        <p:txBody>
          <a:bodyPr/>
          <a:lstStyle/>
          <a:p>
            <a:r>
              <a:rPr lang="en-US" sz="3600"/>
              <a:t>KNN---Predicting</a:t>
            </a:r>
          </a:p>
        </p:txBody>
      </p:sp>
      <p:sp>
        <p:nvSpPr>
          <p:cNvPr id="4" name="Google Shape;2197;p6">
            <a:extLst>
              <a:ext uri="{FF2B5EF4-FFF2-40B4-BE49-F238E27FC236}">
                <a16:creationId xmlns:a16="http://schemas.microsoft.com/office/drawing/2014/main" id="{C6FF598D-4433-08A6-F0A5-C3EC66BC76FF}"/>
              </a:ext>
            </a:extLst>
          </p:cNvPr>
          <p:cNvSpPr txBox="1">
            <a:spLocks/>
          </p:cNvSpPr>
          <p:nvPr/>
        </p:nvSpPr>
        <p:spPr>
          <a:xfrm>
            <a:off x="6472525" y="4515709"/>
            <a:ext cx="3974475" cy="137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>
                <a:solidFill>
                  <a:schemeClr val="accent1"/>
                </a:solidFill>
              </a:rPr>
              <a:t>Specificity : 0.442</a:t>
            </a:r>
            <a:endParaRPr lang="en-US" sz="3200"/>
          </a:p>
        </p:txBody>
      </p:sp>
      <p:sp>
        <p:nvSpPr>
          <p:cNvPr id="5" name="Google Shape;2197;p6">
            <a:extLst>
              <a:ext uri="{FF2B5EF4-FFF2-40B4-BE49-F238E27FC236}">
                <a16:creationId xmlns:a16="http://schemas.microsoft.com/office/drawing/2014/main" id="{C75086C6-9C68-0D61-37F3-C5824658FFEF}"/>
              </a:ext>
            </a:extLst>
          </p:cNvPr>
          <p:cNvSpPr txBox="1">
            <a:spLocks/>
          </p:cNvSpPr>
          <p:nvPr/>
        </p:nvSpPr>
        <p:spPr>
          <a:xfrm>
            <a:off x="6479010" y="3306236"/>
            <a:ext cx="3966369" cy="81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>
                <a:solidFill>
                  <a:schemeClr val="accent1"/>
                </a:solidFill>
              </a:rPr>
              <a:t>Sensitivity : 0.653</a:t>
            </a:r>
            <a:endParaRPr lang="en-US" sz="3200"/>
          </a:p>
        </p:txBody>
      </p:sp>
      <p:sp>
        <p:nvSpPr>
          <p:cNvPr id="6" name="Google Shape;2197;p6">
            <a:extLst>
              <a:ext uri="{FF2B5EF4-FFF2-40B4-BE49-F238E27FC236}">
                <a16:creationId xmlns:a16="http://schemas.microsoft.com/office/drawing/2014/main" id="{203C64A2-5BE5-0645-FC92-6DF84168EAC9}"/>
              </a:ext>
            </a:extLst>
          </p:cNvPr>
          <p:cNvSpPr txBox="1">
            <a:spLocks/>
          </p:cNvSpPr>
          <p:nvPr/>
        </p:nvSpPr>
        <p:spPr>
          <a:xfrm>
            <a:off x="6477389" y="2129191"/>
            <a:ext cx="3974475" cy="87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kern="0">
                <a:solidFill>
                  <a:schemeClr val="accent1"/>
                </a:solidFill>
              </a:rPr>
              <a:t>Accuracy: 0.5575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5094ACED-1AF8-75AC-0BFF-93008B3E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97" y="1076778"/>
            <a:ext cx="5985752" cy="1170061"/>
          </a:xfrm>
          <a:prstGeom prst="rect">
            <a:avLst/>
          </a:prstGeom>
        </p:spPr>
      </p:pic>
      <p:pic>
        <p:nvPicPr>
          <p:cNvPr id="8" name="Picture 7" descr="A close-up of numbers&#10;&#10;Description automatically generated">
            <a:extLst>
              <a:ext uri="{FF2B5EF4-FFF2-40B4-BE49-F238E27FC236}">
                <a16:creationId xmlns:a16="http://schemas.microsoft.com/office/drawing/2014/main" id="{B7ACA78F-61DF-4D39-9A2A-1BC39DAC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66" y="2760124"/>
            <a:ext cx="4226667" cy="22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7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"/>
          <p:cNvSpPr txBox="1">
            <a:spLocks noGrp="1"/>
          </p:cNvSpPr>
          <p:nvPr>
            <p:ph type="title"/>
          </p:nvPr>
        </p:nvSpPr>
        <p:spPr>
          <a:xfrm>
            <a:off x="3962400" y="2974848"/>
            <a:ext cx="42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250"/>
              <a:t>Introduction</a:t>
            </a:r>
          </a:p>
        </p:txBody>
      </p:sp>
      <p:sp>
        <p:nvSpPr>
          <p:cNvPr id="2156" name="Google Shape;2156;p4"/>
          <p:cNvSpPr txBox="1">
            <a:spLocks noGrp="1"/>
          </p:cNvSpPr>
          <p:nvPr>
            <p:ph type="title" idx="2"/>
          </p:nvPr>
        </p:nvSpPr>
        <p:spPr>
          <a:xfrm>
            <a:off x="3962400" y="1548384"/>
            <a:ext cx="3956800" cy="1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7B1D3A5E-8C76-543D-CBCC-1AED61DB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81" y="915811"/>
            <a:ext cx="7509751" cy="51966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34AB7B-6918-BE81-C721-4DF39673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000" y="2729163"/>
            <a:ext cx="2577150" cy="698749"/>
          </a:xfrm>
        </p:spPr>
        <p:txBody>
          <a:bodyPr/>
          <a:lstStyle/>
          <a:p>
            <a:r>
              <a:rPr lang="en-US" sz="3600"/>
              <a:t>AUC=0.5804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0E1548-EA30-5066-E9E8-993FF0AEACDC}"/>
              </a:ext>
            </a:extLst>
          </p:cNvPr>
          <p:cNvSpPr txBox="1">
            <a:spLocks/>
          </p:cNvSpPr>
          <p:nvPr/>
        </p:nvSpPr>
        <p:spPr>
          <a:xfrm>
            <a:off x="1191979" y="281036"/>
            <a:ext cx="9662128" cy="87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600" kern="0"/>
              <a:t>KNN---ROC Curve</a:t>
            </a:r>
          </a:p>
        </p:txBody>
      </p:sp>
    </p:spTree>
    <p:extLst>
      <p:ext uri="{BB962C8B-B14F-4D97-AF65-F5344CB8AC3E}">
        <p14:creationId xmlns:p14="http://schemas.microsoft.com/office/powerpoint/2010/main" val="4275493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10"/>
          <p:cNvGrpSpPr/>
          <p:nvPr/>
        </p:nvGrpSpPr>
        <p:grpSpPr>
          <a:xfrm>
            <a:off x="5813533" y="842790"/>
            <a:ext cx="5172652" cy="5172652"/>
            <a:chOff x="4522050" y="622650"/>
            <a:chExt cx="3898200" cy="3898200"/>
          </a:xfrm>
        </p:grpSpPr>
        <p:sp>
          <p:nvSpPr>
            <p:cNvPr id="2327" name="Google Shape;2327;p10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9" name="Google Shape;2329;p10"/>
          <p:cNvSpPr txBox="1">
            <a:spLocks noGrp="1"/>
          </p:cNvSpPr>
          <p:nvPr>
            <p:ph type="title"/>
          </p:nvPr>
        </p:nvSpPr>
        <p:spPr>
          <a:xfrm>
            <a:off x="999939" y="4085227"/>
            <a:ext cx="4389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21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—</a:t>
            </a:r>
            <a:r>
              <a:rPr lang="en" sz="2100"/>
              <a:t>Thomas Redman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30" name="Google Shape;2330;p10"/>
          <p:cNvSpPr txBox="1">
            <a:spLocks noGrp="1"/>
          </p:cNvSpPr>
          <p:nvPr>
            <p:ph type="subTitle" idx="1"/>
          </p:nvPr>
        </p:nvSpPr>
        <p:spPr>
          <a:xfrm>
            <a:off x="570301" y="2661877"/>
            <a:ext cx="4956645" cy="178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“</a:t>
            </a:r>
            <a:r>
              <a:rPr lang="en-US" sz="3200"/>
              <a:t>Where there </a:t>
            </a:r>
            <a:r>
              <a:rPr lang="en-US" sz="3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is </a:t>
            </a:r>
            <a:r>
              <a:rPr lang="en-US" sz="3200"/>
              <a:t>data smoke,</a:t>
            </a:r>
            <a:r>
              <a:rPr lang="en-US" sz="3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3200"/>
              <a:t>there is business fire</a:t>
            </a:r>
            <a:r>
              <a:rPr lang="en-US" sz="3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.”</a:t>
            </a:r>
            <a:endParaRPr lang="en-US" sz="3200">
              <a:latin typeface="Barlow Semi Condensed"/>
              <a:ea typeface="Barlow Semi Condensed"/>
              <a:cs typeface="Barlow Semi Condensed"/>
            </a:endParaRPr>
          </a:p>
        </p:txBody>
      </p:sp>
      <p:pic>
        <p:nvPicPr>
          <p:cNvPr id="2331" name="Google Shape;2331;p10"/>
          <p:cNvPicPr preferRelativeResize="0"/>
          <p:nvPr/>
        </p:nvPicPr>
        <p:blipFill rotWithShape="1">
          <a:blip r:embed="rId3">
            <a:alphaModFix/>
          </a:blip>
          <a:srcRect l="34985" r="2674"/>
          <a:stretch/>
        </p:blipFill>
        <p:spPr>
          <a:xfrm>
            <a:off x="6290871" y="1326933"/>
            <a:ext cx="4192800" cy="420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5"/>
          <p:cNvGrpSpPr/>
          <p:nvPr/>
        </p:nvGrpSpPr>
        <p:grpSpPr>
          <a:xfrm>
            <a:off x="4976582" y="702555"/>
            <a:ext cx="2238836" cy="2238836"/>
            <a:chOff x="3614228" y="234880"/>
            <a:chExt cx="1915500" cy="1915500"/>
          </a:xfrm>
        </p:grpSpPr>
        <p:sp>
          <p:nvSpPr>
            <p:cNvPr id="2163" name="Google Shape;2163;p5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5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6" name="Google Shape;2166;p5"/>
          <p:cNvGrpSpPr/>
          <p:nvPr/>
        </p:nvGrpSpPr>
        <p:grpSpPr>
          <a:xfrm>
            <a:off x="5709048" y="1603109"/>
            <a:ext cx="788607" cy="787519"/>
            <a:chOff x="1190625" y="238125"/>
            <a:chExt cx="5238750" cy="5231525"/>
          </a:xfrm>
        </p:grpSpPr>
        <p:sp>
          <p:nvSpPr>
            <p:cNvPr id="2167" name="Google Shape;2167;p5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5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5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5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5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5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5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5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7" name="Google Shape;2177;p5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Summary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9B7C2-D19B-6E5D-3B67-041AD8B51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50" dirty="0"/>
              <a:t>Challenge</a:t>
            </a:r>
            <a:endParaRPr lang="en-US" dirty="0"/>
          </a:p>
          <a:p>
            <a:r>
              <a:rPr lang="en-US" sz="1850" dirty="0"/>
              <a:t>Limitation</a:t>
            </a:r>
          </a:p>
          <a:p>
            <a:endParaRPr lang="en-US" sz="1850" dirty="0"/>
          </a:p>
          <a:p>
            <a:endParaRPr lang="en-US" sz="18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29"/>
          <p:cNvSpPr txBox="1">
            <a:spLocks noGrp="1"/>
          </p:cNvSpPr>
          <p:nvPr>
            <p:ph type="title"/>
          </p:nvPr>
        </p:nvSpPr>
        <p:spPr>
          <a:xfrm>
            <a:off x="2919086" y="1910229"/>
            <a:ext cx="65836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9600"/>
              <a:t>Thanks!</a:t>
            </a:r>
            <a:endParaRPr sz="9600"/>
          </a:p>
        </p:txBody>
      </p:sp>
      <p:sp>
        <p:nvSpPr>
          <p:cNvPr id="3606" name="Google Shape;3606;p29"/>
          <p:cNvSpPr txBox="1">
            <a:spLocks noGrp="1"/>
          </p:cNvSpPr>
          <p:nvPr>
            <p:ph type="subTitle" idx="1"/>
          </p:nvPr>
        </p:nvSpPr>
        <p:spPr>
          <a:xfrm>
            <a:off x="4077055" y="3812085"/>
            <a:ext cx="4035924" cy="86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8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 lang="en-US" sz="28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endParaRPr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endParaRPr lang="en" sz="2100">
              <a:solidFill>
                <a:schemeClr val="dk2"/>
              </a:solidFill>
              <a:ea typeface="Barlow Semi Condensed Light"/>
              <a:cs typeface="Barlow Semi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B0D2-8900-3EBE-5172-3177434C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74" y="2341179"/>
            <a:ext cx="4012991" cy="21756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Why we want to delve into the crime data in LA?</a:t>
            </a:r>
          </a:p>
        </p:txBody>
      </p:sp>
      <p:pic>
        <p:nvPicPr>
          <p:cNvPr id="3" name="Picture 2" descr="Map of Los Angeles, California - GIS Geography">
            <a:extLst>
              <a:ext uri="{FF2B5EF4-FFF2-40B4-BE49-F238E27FC236}">
                <a16:creationId xmlns:a16="http://schemas.microsoft.com/office/drawing/2014/main" id="{36D93DE2-C071-7F89-0E22-701C3A81D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1" b="17779"/>
          <a:stretch/>
        </p:blipFill>
        <p:spPr bwMode="auto">
          <a:xfrm>
            <a:off x="4735487" y="10"/>
            <a:ext cx="74565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054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3477-0098-9080-CD29-ADB14A3B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4705" y="671822"/>
            <a:ext cx="5450000" cy="768000"/>
          </a:xfrm>
        </p:spPr>
        <p:txBody>
          <a:bodyPr/>
          <a:lstStyle/>
          <a:p>
            <a:r>
              <a:rPr lang="en-US" dirty="0"/>
              <a:t>Our Objectives:</a:t>
            </a:r>
          </a:p>
        </p:txBody>
      </p:sp>
      <p:pic>
        <p:nvPicPr>
          <p:cNvPr id="4" name="Picture 2" descr="How to make your holiday home family-friendly? | Happy.Rentals">
            <a:extLst>
              <a:ext uri="{FF2B5EF4-FFF2-40B4-BE49-F238E27FC236}">
                <a16:creationId xmlns:a16="http://schemas.microsoft.com/office/drawing/2014/main" id="{4C1634DA-7FA2-824D-63D6-BBDE2BAC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72" y="1817491"/>
            <a:ext cx="4834525" cy="322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appy Birthday Joe Biden: President-elect turns 78 and faces challenge  convincing Americans that age is just a number | Evening Standard">
            <a:extLst>
              <a:ext uri="{FF2B5EF4-FFF2-40B4-BE49-F238E27FC236}">
                <a16:creationId xmlns:a16="http://schemas.microsoft.com/office/drawing/2014/main" id="{EE4F454F-90F2-50D7-E0C8-A2C856DA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74" y="1817492"/>
            <a:ext cx="5156824" cy="322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30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E4E0CF2B-700C-733E-5F3A-598D08965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3" b="1061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CDBD8-5E90-1667-AA3B-BE643D5C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951" y="2892600"/>
            <a:ext cx="6220095" cy="1072800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Let’s See Some Data</a:t>
            </a:r>
          </a:p>
        </p:txBody>
      </p:sp>
    </p:spTree>
    <p:extLst>
      <p:ext uri="{BB962C8B-B14F-4D97-AF65-F5344CB8AC3E}">
        <p14:creationId xmlns:p14="http://schemas.microsoft.com/office/powerpoint/2010/main" val="6678411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7AA8-F75A-1EEF-56E2-F2F8986C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 dirty="0"/>
              <a:t>A Glimpse of our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6E585-D28E-0C3A-0A39-A6B7E4E1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3" y="1206040"/>
            <a:ext cx="11023150" cy="476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27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7AA8-F75A-1EEF-56E2-F2F8986C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/>
              <a:t>Cleaned Crime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9EA0F-DCBB-4FEC-F482-1FDC828F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19" y="1528054"/>
            <a:ext cx="10477187" cy="42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61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7AA8-F75A-1EEF-56E2-F2F8986C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67" y="438041"/>
            <a:ext cx="5450000" cy="768000"/>
          </a:xfrm>
        </p:spPr>
        <p:txBody>
          <a:bodyPr/>
          <a:lstStyle/>
          <a:p>
            <a:pPr algn="l"/>
            <a:r>
              <a:rPr lang="en-US" dirty="0"/>
              <a:t>Our New Sample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597B9-57EC-B54F-6977-591BE190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86" y="1767285"/>
            <a:ext cx="11023427" cy="33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672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261</Words>
  <Application>Microsoft Macintosh PowerPoint</Application>
  <PresentationFormat>Widescreen</PresentationFormat>
  <Paragraphs>82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Barlow Semi Condensed</vt:lpstr>
      <vt:lpstr>Barlow Semi Condensed Medium</vt:lpstr>
      <vt:lpstr>Calibri</vt:lpstr>
      <vt:lpstr>Fjalla One</vt:lpstr>
      <vt:lpstr>Roboto Condensed Light</vt:lpstr>
      <vt:lpstr>Technology Consulting by Slidesgo</vt:lpstr>
      <vt:lpstr>City of Stars,  City of Crimes:  Data-Driven      Insights into LA’s         Crime Reports</vt:lpstr>
      <vt:lpstr> Contents</vt:lpstr>
      <vt:lpstr>Introduction</vt:lpstr>
      <vt:lpstr>Why we want to delve into the crime data in LA?</vt:lpstr>
      <vt:lpstr>Our Objectives:</vt:lpstr>
      <vt:lpstr>Let’s See Some Data</vt:lpstr>
      <vt:lpstr>A Glimpse of our Data</vt:lpstr>
      <vt:lpstr>Cleaned Crime Data</vt:lpstr>
      <vt:lpstr>Our New Sample data</vt:lpstr>
      <vt:lpstr>Descriptive Analysis</vt:lpstr>
      <vt:lpstr>Boxplot Analysis</vt:lpstr>
      <vt:lpstr>Top 10 Crime Types Barplot</vt:lpstr>
      <vt:lpstr>Victim Sex Barplot Distribution</vt:lpstr>
      <vt:lpstr>Yearly Crime Trends</vt:lpstr>
      <vt:lpstr>Top 10 Most Areas with Highest Crime Frequency</vt:lpstr>
      <vt:lpstr>Top 10 Victim Descent</vt:lpstr>
      <vt:lpstr>Time-Series Analysis</vt:lpstr>
      <vt:lpstr>Time-Series Analysis</vt:lpstr>
      <vt:lpstr>Model</vt:lpstr>
      <vt:lpstr>Multiple Linear Regression Model</vt:lpstr>
      <vt:lpstr>MLR - Model 1</vt:lpstr>
      <vt:lpstr>MLR - Model 2</vt:lpstr>
      <vt:lpstr>Logistic Regression——Model1</vt:lpstr>
      <vt:lpstr>Logistic Regression——Model2</vt:lpstr>
      <vt:lpstr>K-nearest Neighbors Model</vt:lpstr>
      <vt:lpstr>K-nearest neighbors model</vt:lpstr>
      <vt:lpstr>PowerPoint Presentation</vt:lpstr>
      <vt:lpstr>KNN--Predicting</vt:lpstr>
      <vt:lpstr>KNN---Predicting</vt:lpstr>
      <vt:lpstr>AUC=0.5804</vt:lpstr>
      <vt:lpstr>—Thomas Redman</vt:lpstr>
      <vt:lpstr>Summary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 Zhu</dc:creator>
  <cp:lastModifiedBy>Nathaniel Zhu</cp:lastModifiedBy>
  <cp:revision>2</cp:revision>
  <dcterms:created xsi:type="dcterms:W3CDTF">2023-12-11T00:34:28Z</dcterms:created>
  <dcterms:modified xsi:type="dcterms:W3CDTF">2023-12-12T02:54:28Z</dcterms:modified>
</cp:coreProperties>
</file>